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333" r:id="rId14"/>
    <p:sldId id="266" r:id="rId15"/>
    <p:sldId id="265" r:id="rId16"/>
    <p:sldId id="276" r:id="rId17"/>
    <p:sldId id="303" r:id="rId18"/>
    <p:sldId id="293" r:id="rId19"/>
    <p:sldId id="277" r:id="rId20"/>
    <p:sldId id="284" r:id="rId21"/>
    <p:sldId id="269"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57" d="100"/>
          <a:sy n="57" d="100"/>
        </p:scale>
        <p:origin x="1188"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ripriya9851/IBM-Data-Science-Capstone-Project/blob/main/labs-jupyter-spacex-Data%20wrangling.ipynb" TargetMode="External"/><Relationship Id="rId2" Type="http://schemas.openxmlformats.org/officeDocument/2006/relationships/hyperlink" Target="https://github.com/Haripriya9851/IBM-Data-Professional-Certificate/blob/main/Capstone%20Project%20-%20IBM%20Professional%20Certificate/SpaceX_Data%20_Wrangling.ipynb" TargetMode="Externa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ripriya9851/IBM-Data-Professional-Certificate/blob/main/Capstone%20Project%20-%20IBM%20Professional%20Certificate/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ripriya9851/IBM-Data-Professional-Certificate/blob/main/Capstone%20Project%20-%20IBM%20Professional%20Certificate/SpaceX-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ripriya9851/IBM-Data-Science-Capstone-Project/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ripriya9851/IBM-Data-Professional-Certificate/blob/main/Capstone%20Project%20-%20IBM%20Professional%20Certificate/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aripriya9851/IBM-Data-Science-Capstone-Project/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aripriya9851/IBM-Data-Professional-Certificate/blob/main/Capstone%20Project%20-%20IBM%20Professional%20Certificate/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aripriya9851/IBM-Data-Professional-Certificate/blob/main/Capstone%20Project%20-%20IBM%20Professional%20Certificate/SpaceX_data_collection_by_web_scrap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248556"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&lt;Haripriya Ramamoorthy&gt;</a:t>
            </a:r>
          </a:p>
          <a:p>
            <a:r>
              <a:rPr lang="en-US" dirty="0">
                <a:solidFill>
                  <a:schemeClr val="bg2"/>
                </a:solidFill>
                <a:latin typeface="Abadi" panose="020B0604020104020204" pitchFamily="34" charset="0"/>
                <a:ea typeface="SF Pro" pitchFamily="2" charset="0"/>
                <a:cs typeface="SF Pro" pitchFamily="2" charset="0"/>
              </a:rPr>
              <a:t>&lt;24</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May 2022&gt;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871935" y="6466897"/>
            <a:ext cx="2743200" cy="401638"/>
          </a:xfrm>
        </p:spPr>
        <p:txBody>
          <a:bodyPr/>
          <a:lstStyle/>
          <a:p>
            <a:fld id="{5075537C-CA84-1446-933C-8E9D027F9201}" type="slidenum">
              <a:rPr lang="en-US" smtClean="0"/>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67628" y="778663"/>
            <a:ext cx="5211067" cy="5220500"/>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performed exploratory data analysis and determined the training labels.</a:t>
            </a:r>
          </a:p>
          <a:p>
            <a:pPr>
              <a:lnSpc>
                <a:spcPct val="100000"/>
              </a:lnSpc>
              <a:spcBef>
                <a:spcPts val="1400"/>
              </a:spcBef>
            </a:pPr>
            <a:r>
              <a:rPr lang="en-US" sz="2200" dirty="0">
                <a:solidFill>
                  <a:schemeClr val="accent3">
                    <a:lumMod val="25000"/>
                  </a:schemeClr>
                </a:solidFill>
                <a:latin typeface="Abadi"/>
              </a:rPr>
              <a:t>We calculated the number of launches at each site, and the number and occurrence of each orbits</a:t>
            </a:r>
          </a:p>
          <a:p>
            <a:pPr>
              <a:lnSpc>
                <a:spcPct val="100000"/>
              </a:lnSpc>
              <a:spcBef>
                <a:spcPts val="1400"/>
              </a:spcBef>
            </a:pPr>
            <a:r>
              <a:rPr lang="en-US" sz="2200" dirty="0">
                <a:solidFill>
                  <a:schemeClr val="accent3">
                    <a:lumMod val="25000"/>
                  </a:schemeClr>
                </a:solidFill>
                <a:latin typeface="Abadi"/>
              </a:rPr>
              <a:t>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a:rPr>
              <a:t>GitHub URL of completed data wrangling notebook is </a:t>
            </a:r>
            <a:r>
              <a:rPr lang="en-US" sz="2200" dirty="0">
                <a:solidFill>
                  <a:schemeClr val="accent3">
                    <a:lumMod val="25000"/>
                  </a:schemeClr>
                </a:solidFill>
                <a:latin typeface="Abadi"/>
                <a:hlinkClick r:id="rId2"/>
              </a:rPr>
              <a:t>https://github.com/Haripriya9851/IBM-Data-Professional-Certificate/blob/main/Capstone%20Project%20-%20IBM%20Professional%20Certificate/SpaceX_Data%20_Wrangling.ipynb</a:t>
            </a:r>
            <a:r>
              <a:rPr lang="en-US" sz="2200" dirty="0">
                <a:solidFill>
                  <a:schemeClr val="accent3">
                    <a:lumMod val="25000"/>
                  </a:schemeClr>
                </a:solidFill>
                <a:latin typeface="Abadi"/>
              </a:rPr>
              <a:t> </a:t>
            </a:r>
            <a:r>
              <a:rPr lang="en-US" sz="2200" dirty="0">
                <a:solidFill>
                  <a:schemeClr val="accent3">
                    <a:lumMod val="25000"/>
                  </a:schemeClr>
                </a:solidFill>
                <a:latin typeface="Abadi"/>
                <a:hlinkClick r:id="rId3"/>
              </a:rPr>
              <a:t> </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111512"/>
            <a:ext cx="10515600" cy="8990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8" name="Picture 2">
            <a:extLst>
              <a:ext uri="{FF2B5EF4-FFF2-40B4-BE49-F238E27FC236}">
                <a16:creationId xmlns:a16="http://schemas.microsoft.com/office/drawing/2014/main" id="{5CF91EEF-A503-45A4-B5AB-AEF8E234AD7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910263" y="1859596"/>
            <a:ext cx="5461000" cy="398780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821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p>
          <a:p>
            <a:pPr>
              <a:lnSpc>
                <a:spcPct val="100000"/>
              </a:lnSpc>
              <a:spcBef>
                <a:spcPts val="1400"/>
              </a:spcBef>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notebook link of EDA with Viz is </a:t>
            </a:r>
            <a:r>
              <a:rPr lang="en-US" sz="2200" dirty="0">
                <a:solidFill>
                  <a:srgbClr val="1C7DDB"/>
                </a:solidFill>
                <a:latin typeface="Abadi"/>
                <a:hlinkClick r:id="rId3"/>
              </a:rPr>
              <a:t>https://github.com/Haripriya9851/IBM-Data-Professional-Certificate/blob/main/Capstone%20Project%20-%20IBM%20Professional%20Certificate/EDA%20with%20Data%20Visualization.ipynb</a:t>
            </a:r>
            <a:r>
              <a:rPr lang="en-US" sz="2200" dirty="0">
                <a:solidFill>
                  <a:srgbClr val="1C7DDB"/>
                </a:solidFill>
                <a:latin typeface="Abadi"/>
              </a:rPr>
              <a:t>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15768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C388213B-D7FE-4B34-A225-9BE62C0FA6DB}"/>
              </a:ext>
            </a:extLst>
          </p:cNvPr>
          <p:cNvPicPr>
            <a:picLocks noChangeAspect="1"/>
          </p:cNvPicPr>
          <p:nvPr/>
        </p:nvPicPr>
        <p:blipFill>
          <a:blip r:embed="rId4"/>
          <a:stretch>
            <a:fillRect/>
          </a:stretch>
        </p:blipFill>
        <p:spPr>
          <a:xfrm>
            <a:off x="6393009" y="538650"/>
            <a:ext cx="5798991" cy="3105150"/>
          </a:xfrm>
          <a:prstGeom prst="rect">
            <a:avLst/>
          </a:prstGeom>
        </p:spPr>
      </p:pic>
      <p:pic>
        <p:nvPicPr>
          <p:cNvPr id="8" name="Picture 7">
            <a:extLst>
              <a:ext uri="{FF2B5EF4-FFF2-40B4-BE49-F238E27FC236}">
                <a16:creationId xmlns:a16="http://schemas.microsoft.com/office/drawing/2014/main" id="{9A4F2EFB-3264-4F8D-AB50-D75E4323CF13}"/>
              </a:ext>
            </a:extLst>
          </p:cNvPr>
          <p:cNvPicPr>
            <a:picLocks noChangeAspect="1"/>
          </p:cNvPicPr>
          <p:nvPr/>
        </p:nvPicPr>
        <p:blipFill>
          <a:blip r:embed="rId5"/>
          <a:stretch>
            <a:fillRect/>
          </a:stretch>
        </p:blipFill>
        <p:spPr>
          <a:xfrm>
            <a:off x="6393009" y="3603519"/>
            <a:ext cx="5798991" cy="325448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2752"/>
            <a:ext cx="10515600" cy="547524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 Loaded the SpaceX dataset into a SQL database without leaving</a:t>
            </a:r>
          </a:p>
          <a:p>
            <a:pPr marL="0" indent="0">
              <a:lnSpc>
                <a:spcPct val="100000"/>
              </a:lnSpc>
              <a:spcBef>
                <a:spcPts val="1400"/>
              </a:spcBef>
              <a:buNone/>
            </a:pPr>
            <a:r>
              <a:rPr lang="en-US" sz="2200" dirty="0">
                <a:solidFill>
                  <a:schemeClr val="accent3">
                    <a:lumMod val="25000"/>
                  </a:schemeClr>
                </a:solidFill>
                <a:latin typeface="Abadi"/>
              </a:rPr>
              <a:t>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marL="0" indent="0">
              <a:lnSpc>
                <a:spcPct val="100000"/>
              </a:lnSpc>
              <a:spcBef>
                <a:spcPts val="1400"/>
              </a:spcBef>
              <a:buNone/>
            </a:pPr>
            <a:r>
              <a:rPr lang="en-US" sz="2200" dirty="0">
                <a:solidFill>
                  <a:schemeClr val="accent3">
                    <a:lumMod val="25000"/>
                  </a:schemeClr>
                </a:solidFill>
                <a:latin typeface="Abadi"/>
              </a:rPr>
              <a:t>• We applied EDA with SQL to get insight from the data. We wrote queries to</a:t>
            </a:r>
          </a:p>
          <a:p>
            <a:pPr marL="0" indent="0">
              <a:lnSpc>
                <a:spcPct val="100000"/>
              </a:lnSpc>
              <a:spcBef>
                <a:spcPts val="1400"/>
              </a:spcBef>
              <a:buNone/>
            </a:pPr>
            <a:r>
              <a:rPr lang="en-US" sz="2200" dirty="0">
                <a:solidFill>
                  <a:schemeClr val="accent3">
                    <a:lumMod val="25000"/>
                  </a:schemeClr>
                </a:solidFill>
                <a:latin typeface="Abadi"/>
              </a:rPr>
              <a:t>find out for instance:</a:t>
            </a:r>
          </a:p>
          <a:p>
            <a:pPr marL="457200" lvl="1" indent="0">
              <a:lnSpc>
                <a:spcPct val="100000"/>
              </a:lnSpc>
              <a:spcBef>
                <a:spcPts val="1400"/>
              </a:spcBef>
              <a:buNone/>
            </a:pPr>
            <a:r>
              <a:rPr lang="en-US" sz="1800" dirty="0">
                <a:solidFill>
                  <a:schemeClr val="accent3">
                    <a:lumMod val="25000"/>
                  </a:schemeClr>
                </a:solidFill>
                <a:latin typeface="Abadi"/>
              </a:rPr>
              <a:t>- The names of unique launch sites in the space mission.</a:t>
            </a:r>
          </a:p>
          <a:p>
            <a:pPr marL="457200" lvl="1" indent="0">
              <a:lnSpc>
                <a:spcPct val="100000"/>
              </a:lnSpc>
              <a:spcBef>
                <a:spcPts val="1400"/>
              </a:spcBef>
              <a:buNone/>
            </a:pPr>
            <a:r>
              <a:rPr lang="en-US" sz="1800" dirty="0">
                <a:solidFill>
                  <a:schemeClr val="accent3">
                    <a:lumMod val="25000"/>
                  </a:schemeClr>
                </a:solidFill>
                <a:latin typeface="Abadi"/>
              </a:rPr>
              <a:t>- The total payload mass carried by boosters launched by NASA (CRS)</a:t>
            </a:r>
          </a:p>
          <a:p>
            <a:pPr marL="457200" lvl="1" indent="0">
              <a:lnSpc>
                <a:spcPct val="100000"/>
              </a:lnSpc>
              <a:spcBef>
                <a:spcPts val="1400"/>
              </a:spcBef>
              <a:buNone/>
            </a:pPr>
            <a:r>
              <a:rPr lang="en-US" sz="1800" dirty="0">
                <a:solidFill>
                  <a:schemeClr val="accent3">
                    <a:lumMod val="25000"/>
                  </a:schemeClr>
                </a:solidFill>
                <a:latin typeface="Abadi"/>
              </a:rPr>
              <a:t>- The average payload mass carried by booster version F9 v1.1</a:t>
            </a:r>
          </a:p>
          <a:p>
            <a:pPr marL="457200" lvl="1" indent="0">
              <a:lnSpc>
                <a:spcPct val="100000"/>
              </a:lnSpc>
              <a:spcBef>
                <a:spcPts val="1400"/>
              </a:spcBef>
              <a:buNone/>
            </a:pPr>
            <a:r>
              <a:rPr lang="en-US" sz="1800" dirty="0">
                <a:solidFill>
                  <a:schemeClr val="accent3">
                    <a:lumMod val="25000"/>
                  </a:schemeClr>
                </a:solidFill>
                <a:latin typeface="Abadi"/>
              </a:rPr>
              <a:t>- The total number of successful and failure mission outcomes</a:t>
            </a:r>
          </a:p>
          <a:p>
            <a:pPr marL="457200" lvl="1" indent="0">
              <a:lnSpc>
                <a:spcPct val="100000"/>
              </a:lnSpc>
              <a:spcBef>
                <a:spcPts val="1400"/>
              </a:spcBef>
              <a:buNone/>
            </a:pPr>
            <a:r>
              <a:rPr lang="en-US" sz="1800" dirty="0">
                <a:solidFill>
                  <a:schemeClr val="accent3">
                    <a:lumMod val="25000"/>
                  </a:schemeClr>
                </a:solidFill>
                <a:latin typeface="Abadi"/>
              </a:rPr>
              <a:t>- The failed landing outcomes in drone ship, their booster version and launch site names.</a:t>
            </a:r>
          </a:p>
          <a:p>
            <a:pPr marL="0" indent="0">
              <a:lnSpc>
                <a:spcPct val="100000"/>
              </a:lnSpc>
              <a:spcBef>
                <a:spcPts val="1400"/>
              </a:spcBef>
              <a:buNone/>
            </a:pPr>
            <a:r>
              <a:rPr lang="en-US" sz="2200" dirty="0">
                <a:solidFill>
                  <a:schemeClr val="accent3">
                    <a:lumMod val="25000"/>
                  </a:schemeClr>
                </a:solidFill>
                <a:latin typeface="Abadi"/>
              </a:rPr>
              <a:t>• The link to the notebook is </a:t>
            </a:r>
            <a:r>
              <a:rPr lang="en-US" sz="2200" dirty="0">
                <a:solidFill>
                  <a:schemeClr val="accent3">
                    <a:lumMod val="25000"/>
                  </a:schemeClr>
                </a:solidFill>
                <a:latin typeface="Abadi"/>
                <a:hlinkClick r:id="rId3"/>
              </a:rPr>
              <a:t>https://github.com/Haripriya9851/IBM-Data-Professional-Certificate/blob/main/Capstone%20Project%20-%20IBM%20Professional%20Certificate/SpaceX-eda-sql.ipynb</a:t>
            </a:r>
            <a:r>
              <a:rPr lang="en-US" sz="2200" dirty="0">
                <a:solidFill>
                  <a:schemeClr val="accent3">
                    <a:lumMod val="25000"/>
                  </a:schemeClr>
                </a:solidFill>
                <a:latin typeface="Abadi"/>
              </a:rPr>
              <a:t>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6205"/>
            <a:ext cx="10583789" cy="5296829"/>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mark the success or failure of launches for each site on the folium map.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 assigned the feature launch outcomes (failure or success) to class 0 and 1.i.e., 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failure, and 1 for success.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Using the color-labeled marker clusters, we identified which launch sites have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relatively high success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 calculated the distances between a launch site to its proximities. We answered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some question for instance:</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Are launch sites near railways, highways and coastlines.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Do launch sites keep certain distance away from cities.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notebook link of folium maps is </a:t>
            </a:r>
            <a:r>
              <a:rPr lang="en-US" dirty="0">
                <a:solidFill>
                  <a:srgbClr val="0563C1"/>
                </a:solidFill>
                <a:hlinkClick r:id="rId3"/>
              </a:rPr>
              <a:t>https://github.com/Haripriya9851/IBM-Data-Science-Capstone-Project/blob/main/lab_jupyter_launch_site_location.ipynb</a:t>
            </a:r>
            <a:r>
              <a:rPr lang="en-US" dirty="0"/>
              <a:t> </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 plotted pie charts showing the total launches by a certain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 plotted scatter graph showing the relationship with Outcome and Payload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Mass (Kg) for the different booster version.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link to the notebook is </a:t>
            </a:r>
            <a:r>
              <a:rPr lang="en-US" sz="2200" dirty="0">
                <a:solidFill>
                  <a:schemeClr val="accent3">
                    <a:lumMod val="25000"/>
                  </a:schemeClr>
                </a:solidFill>
                <a:latin typeface="Abadi" panose="020B0604020104020204" pitchFamily="34" charset="0"/>
                <a:hlinkClick r:id="rId3"/>
              </a:rPr>
              <a:t>https://github.com/Haripriya9851/IBM-Data-Professional-Certificate/blob/main/Capstone%20Project%20-%20IBM%20Professional%20Certificate/app.py</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the data into training and testing.</a:t>
            </a:r>
          </a:p>
          <a:p>
            <a:r>
              <a:rPr lang="en-US" sz="2200" dirty="0">
                <a:solidFill>
                  <a:schemeClr val="accent3">
                    <a:lumMod val="25000"/>
                  </a:schemeClr>
                </a:solidFill>
                <a:latin typeface="Abadi" panose="020B0604020104020204" pitchFamily="34" charset="0"/>
              </a:rPr>
              <a:t>Built 3 different machine learning models like Tree, </a:t>
            </a:r>
            <a:r>
              <a:rPr lang="en-US" sz="2200" dirty="0" err="1">
                <a:solidFill>
                  <a:schemeClr val="accent3">
                    <a:lumMod val="25000"/>
                  </a:schemeClr>
                </a:solidFill>
                <a:latin typeface="Abadi" panose="020B0604020104020204" pitchFamily="34" charset="0"/>
              </a:rPr>
              <a:t>kNN</a:t>
            </a:r>
            <a:r>
              <a:rPr lang="en-US" sz="2200" dirty="0">
                <a:solidFill>
                  <a:schemeClr val="accent3">
                    <a:lumMod val="25000"/>
                  </a:schemeClr>
                </a:solidFill>
                <a:latin typeface="Abadi" panose="020B0604020104020204" pitchFamily="34" charset="0"/>
              </a:rPr>
              <a:t>, Logistic regression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r>
              <a:rPr lang="en-US" sz="2200" dirty="0">
                <a:solidFill>
                  <a:schemeClr val="accent3">
                    <a:lumMod val="25000"/>
                  </a:schemeClr>
                </a:solidFill>
                <a:latin typeface="Abadi" panose="020B0604020104020204" pitchFamily="34" charset="0"/>
              </a:rPr>
              <a:t> We used accuracy as the metric for model validation, improved the model using feature engineering and algorithm tuning.</a:t>
            </a:r>
          </a:p>
          <a:p>
            <a:r>
              <a:rPr lang="en-US" sz="2200" dirty="0">
                <a:solidFill>
                  <a:schemeClr val="accent3">
                    <a:lumMod val="25000"/>
                  </a:schemeClr>
                </a:solidFill>
                <a:latin typeface="Abadi" panose="020B0604020104020204" pitchFamily="34" charset="0"/>
              </a:rPr>
              <a:t> Eventually found that </a:t>
            </a:r>
            <a:r>
              <a:rPr lang="en-US" sz="2200" b="1" dirty="0">
                <a:solidFill>
                  <a:schemeClr val="accent3">
                    <a:lumMod val="25000"/>
                  </a:schemeClr>
                </a:solidFill>
                <a:latin typeface="Abadi" panose="020B0604020104020204" pitchFamily="34" charset="0"/>
              </a:rPr>
              <a:t>“Decision Tree” </a:t>
            </a:r>
            <a:r>
              <a:rPr lang="en-US" sz="2200" dirty="0">
                <a:solidFill>
                  <a:schemeClr val="accent3">
                    <a:lumMod val="25000"/>
                  </a:schemeClr>
                </a:solidFill>
                <a:latin typeface="Abadi" panose="020B0604020104020204" pitchFamily="34" charset="0"/>
              </a:rPr>
              <a:t>to be the best classification model for this problem statement based on accuracy score.</a:t>
            </a:r>
          </a:p>
          <a:p>
            <a:r>
              <a:rPr lang="en-US" sz="2200" dirty="0">
                <a:solidFill>
                  <a:schemeClr val="accent3">
                    <a:lumMod val="25000"/>
                  </a:schemeClr>
                </a:solidFill>
                <a:latin typeface="Abadi" panose="020B0604020104020204" pitchFamily="34" charset="0"/>
              </a:rPr>
              <a:t> The link to the notebook is </a:t>
            </a:r>
            <a:r>
              <a:rPr lang="en-US" sz="2200" dirty="0">
                <a:solidFill>
                  <a:schemeClr val="accent3">
                    <a:lumMod val="25000"/>
                  </a:schemeClr>
                </a:solidFill>
                <a:latin typeface="Abadi" panose="020B0604020104020204" pitchFamily="34" charset="0"/>
                <a:hlinkClick r:id="rId3"/>
              </a:rPr>
              <a:t>https://github.com/Haripriya9851/IBM-Data-Science-Capstone-Project/blob/main/SpaceX_Machine%20Learning%20Prediction_Part_5.ipynb</a:t>
            </a: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7492" y="1728440"/>
            <a:ext cx="10420638" cy="44193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BEFE234-C1FF-4C9A-B3F1-0249EF06282E}"/>
              </a:ext>
            </a:extLst>
          </p:cNvPr>
          <p:cNvPicPr>
            <a:picLocks noChangeAspect="1"/>
          </p:cNvPicPr>
          <p:nvPr/>
        </p:nvPicPr>
        <p:blipFill>
          <a:blip r:embed="rId3"/>
          <a:stretch>
            <a:fillRect/>
          </a:stretch>
        </p:blipFill>
        <p:spPr>
          <a:xfrm>
            <a:off x="906389" y="2824469"/>
            <a:ext cx="9927117" cy="312281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445150"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Looking at the plot, we can see that ES-L1, GEO, HEO, SSO, and VLEO are the Orbits that have high success rate. The SO has the least success rate amongst the orbits.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931F755-95FF-4ED8-B0AB-D4D1CF06CE2B}"/>
              </a:ext>
            </a:extLst>
          </p:cNvPr>
          <p:cNvPicPr>
            <a:picLocks noChangeAspect="1"/>
          </p:cNvPicPr>
          <p:nvPr/>
        </p:nvPicPr>
        <p:blipFill>
          <a:blip r:embed="rId3"/>
          <a:stretch>
            <a:fillRect/>
          </a:stretch>
        </p:blipFill>
        <p:spPr>
          <a:xfrm>
            <a:off x="4480673" y="1596765"/>
            <a:ext cx="7518039" cy="4296937"/>
          </a:xfrm>
          <a:prstGeom prst="rect">
            <a:avLst/>
          </a:prstGeom>
        </p:spPr>
      </p:pic>
      <p:sp>
        <p:nvSpPr>
          <p:cNvPr id="7" name="Rectangle 1">
            <a:extLst>
              <a:ext uri="{FF2B5EF4-FFF2-40B4-BE49-F238E27FC236}">
                <a16:creationId xmlns:a16="http://schemas.microsoft.com/office/drawing/2014/main" id="{A3638C54-2AB6-49FE-AFB4-FFA085A8E6D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pple-system"/>
              </a:rPr>
              <a:t>Looking at the plot, we can see that </a:t>
            </a:r>
            <a:r>
              <a:rPr kumimoji="0" lang="en-US" altLang="en-US" sz="1000" b="0" i="0" u="none" strike="noStrike" cap="none" normalizeH="0" baseline="0">
                <a:ln>
                  <a:noFill/>
                </a:ln>
                <a:solidFill>
                  <a:schemeClr val="tx1"/>
                </a:solidFill>
                <a:effectLst/>
                <a:latin typeface="var(--jp-code-font-family)"/>
              </a:rPr>
              <a:t>ES-L1</a:t>
            </a:r>
            <a:r>
              <a:rPr kumimoji="0" lang="en-US" altLang="en-US" sz="1000" b="0" i="0" u="none" strike="noStrike" cap="none" normalizeH="0" baseline="0">
                <a:ln>
                  <a:noFill/>
                </a:ln>
                <a:solidFill>
                  <a:schemeClr val="tx1"/>
                </a:solidFill>
                <a:effectLst/>
                <a:latin typeface="-apple-system"/>
              </a:rPr>
              <a:t>, </a:t>
            </a:r>
            <a:r>
              <a:rPr kumimoji="0" lang="en-US" altLang="en-US" sz="1000" b="0" i="0" u="none" strike="noStrike" cap="none" normalizeH="0" baseline="0">
                <a:ln>
                  <a:noFill/>
                </a:ln>
                <a:solidFill>
                  <a:schemeClr val="tx1"/>
                </a:solidFill>
                <a:effectLst/>
                <a:latin typeface="var(--jp-code-font-family)"/>
              </a:rPr>
              <a:t>GEO</a:t>
            </a:r>
            <a:r>
              <a:rPr kumimoji="0" lang="en-US" altLang="en-US" sz="1000" b="0" i="0" u="none" strike="noStrike" cap="none" normalizeH="0" baseline="0">
                <a:ln>
                  <a:noFill/>
                </a:ln>
                <a:solidFill>
                  <a:schemeClr val="tx1"/>
                </a:solidFill>
                <a:effectLst/>
                <a:latin typeface="-apple-system"/>
              </a:rPr>
              <a:t>, </a:t>
            </a:r>
            <a:r>
              <a:rPr kumimoji="0" lang="en-US" altLang="en-US" sz="1000" b="0" i="0" u="none" strike="noStrike" cap="none" normalizeH="0" baseline="0">
                <a:ln>
                  <a:noFill/>
                </a:ln>
                <a:solidFill>
                  <a:schemeClr val="tx1"/>
                </a:solidFill>
                <a:effectLst/>
                <a:latin typeface="var(--jp-code-font-family)"/>
              </a:rPr>
              <a:t>HEO</a:t>
            </a:r>
            <a:r>
              <a:rPr kumimoji="0" lang="en-US" altLang="en-US" sz="1000" b="0" i="0" u="none" strike="noStrike" cap="none" normalizeH="0" baseline="0">
                <a:ln>
                  <a:noFill/>
                </a:ln>
                <a:solidFill>
                  <a:schemeClr val="tx1"/>
                </a:solidFill>
                <a:effectLst/>
                <a:latin typeface="-apple-system"/>
              </a:rPr>
              <a:t>, </a:t>
            </a:r>
            <a:r>
              <a:rPr kumimoji="0" lang="en-US" altLang="en-US" sz="1000" b="0" i="0" u="none" strike="noStrike" cap="none" normalizeH="0" baseline="0">
                <a:ln>
                  <a:noFill/>
                </a:ln>
                <a:solidFill>
                  <a:schemeClr val="tx1"/>
                </a:solidFill>
                <a:effectLst/>
                <a:latin typeface="var(--jp-code-font-family)"/>
              </a:rPr>
              <a:t>SSO</a:t>
            </a:r>
            <a:r>
              <a:rPr kumimoji="0" lang="en-US" altLang="en-US" sz="1000" b="0" i="0" u="none" strike="noStrike" cap="none" normalizeH="0" baseline="0">
                <a:ln>
                  <a:noFill/>
                </a:ln>
                <a:solidFill>
                  <a:schemeClr val="tx1"/>
                </a:solidFill>
                <a:effectLst/>
                <a:latin typeface="-apple-system"/>
              </a:rPr>
              <a:t>, and </a:t>
            </a:r>
            <a:r>
              <a:rPr kumimoji="0" lang="en-US" altLang="en-US" sz="1000" b="0" i="0" u="none" strike="noStrike" cap="none" normalizeH="0" baseline="0">
                <a:ln>
                  <a:noFill/>
                </a:ln>
                <a:solidFill>
                  <a:schemeClr val="tx1"/>
                </a:solidFill>
                <a:effectLst/>
                <a:latin typeface="var(--jp-code-font-family)"/>
              </a:rPr>
              <a:t>VLEO</a:t>
            </a:r>
            <a:r>
              <a:rPr kumimoji="0" lang="en-US" altLang="en-US" sz="1000" b="0" i="0" u="none" strike="noStrike" cap="none" normalizeH="0" baseline="0">
                <a:ln>
                  <a:noFill/>
                </a:ln>
                <a:solidFill>
                  <a:schemeClr val="tx1"/>
                </a:solidFill>
                <a:effectLst/>
                <a:latin typeface="-apple-system"/>
              </a:rPr>
              <a:t> are the Orbits that have high success rate. The </a:t>
            </a:r>
            <a:r>
              <a:rPr kumimoji="0" lang="en-US" altLang="en-US" sz="1000" b="0" i="0" u="none" strike="noStrike" cap="none" normalizeH="0" baseline="0">
                <a:ln>
                  <a:noFill/>
                </a:ln>
                <a:solidFill>
                  <a:schemeClr val="tx1"/>
                </a:solidFill>
                <a:effectLst/>
                <a:latin typeface="var(--jp-code-font-family)"/>
              </a:rPr>
              <a:t>SO</a:t>
            </a:r>
            <a:r>
              <a:rPr kumimoji="0" lang="en-US" altLang="en-US" sz="1000" b="0" i="0" u="none" strike="noStrike" cap="none" normalizeH="0" baseline="0">
                <a:ln>
                  <a:noFill/>
                </a:ln>
                <a:solidFill>
                  <a:schemeClr val="tx1"/>
                </a:solidFill>
                <a:effectLst/>
                <a:latin typeface="-apple-system"/>
              </a:rPr>
              <a:t> has the least success rate amongst the orbits.</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65197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11F421C-6203-43BD-996A-410913C58972}"/>
              </a:ext>
            </a:extLst>
          </p:cNvPr>
          <p:cNvPicPr>
            <a:picLocks noChangeAspect="1"/>
          </p:cNvPicPr>
          <p:nvPr/>
        </p:nvPicPr>
        <p:blipFill>
          <a:blip r:embed="rId3"/>
          <a:stretch>
            <a:fillRect/>
          </a:stretch>
        </p:blipFill>
        <p:spPr>
          <a:xfrm>
            <a:off x="770012" y="3286080"/>
            <a:ext cx="10651978" cy="251666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60423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2749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60CFA2B7-F0DB-49A6-8223-97CF5888C0D1}"/>
              </a:ext>
            </a:extLst>
          </p:cNvPr>
          <p:cNvPicPr>
            <a:picLocks noChangeAspect="1"/>
          </p:cNvPicPr>
          <p:nvPr/>
        </p:nvPicPr>
        <p:blipFill>
          <a:blip r:embed="rId3"/>
          <a:stretch>
            <a:fillRect/>
          </a:stretch>
        </p:blipFill>
        <p:spPr>
          <a:xfrm>
            <a:off x="334537" y="4197356"/>
            <a:ext cx="11675326" cy="245542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00683"/>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Can observe that the </a:t>
            </a:r>
            <a:r>
              <a:rPr lang="en-US" sz="2200" dirty="0" err="1">
                <a:solidFill>
                  <a:schemeClr val="accent3">
                    <a:lumMod val="25000"/>
                  </a:schemeClr>
                </a:solidFill>
                <a:latin typeface="Abadi" panose="020B0604020104020204" pitchFamily="34" charset="0"/>
              </a:rPr>
              <a:t>sucess</a:t>
            </a:r>
            <a:r>
              <a:rPr lang="en-US" sz="2200" dirty="0">
                <a:solidFill>
                  <a:schemeClr val="accent3">
                    <a:lumMod val="25000"/>
                  </a:schemeClr>
                </a:solidFill>
                <a:latin typeface="Abadi" panose="020B0604020104020204" pitchFamily="34" charset="0"/>
              </a:rPr>
              <a:t>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7CD6B91-7227-4549-840C-A0B27DB4D1C9}"/>
              </a:ext>
            </a:extLst>
          </p:cNvPr>
          <p:cNvPicPr>
            <a:picLocks noChangeAspect="1"/>
          </p:cNvPicPr>
          <p:nvPr/>
        </p:nvPicPr>
        <p:blipFill>
          <a:blip r:embed="rId3"/>
          <a:stretch>
            <a:fillRect/>
          </a:stretch>
        </p:blipFill>
        <p:spPr>
          <a:xfrm>
            <a:off x="1895707" y="1964657"/>
            <a:ext cx="7805854" cy="459225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key word DISTINCT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BA6BF248-57F7-4373-AECD-A0C5162396B7}"/>
              </a:ext>
            </a:extLst>
          </p:cNvPr>
          <p:cNvPicPr>
            <a:picLocks noChangeAspect="1"/>
          </p:cNvPicPr>
          <p:nvPr/>
        </p:nvPicPr>
        <p:blipFill>
          <a:blip r:embed="rId3"/>
          <a:stretch>
            <a:fillRect/>
          </a:stretch>
        </p:blipFill>
        <p:spPr>
          <a:xfrm>
            <a:off x="2479748" y="2560061"/>
            <a:ext cx="7096125" cy="38671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96955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the query above to display 5 launch sites that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127C3E7-F1FE-467F-BE75-CEAF28EE58A4}"/>
              </a:ext>
            </a:extLst>
          </p:cNvPr>
          <p:cNvPicPr>
            <a:picLocks noChangeAspect="1"/>
          </p:cNvPicPr>
          <p:nvPr/>
        </p:nvPicPr>
        <p:blipFill>
          <a:blip r:embed="rId3"/>
          <a:stretch>
            <a:fillRect/>
          </a:stretch>
        </p:blipFill>
        <p:spPr>
          <a:xfrm>
            <a:off x="770011" y="2567998"/>
            <a:ext cx="10687961" cy="345757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7F32811-F474-438D-ADE6-9079785D4690}"/>
              </a:ext>
            </a:extLst>
          </p:cNvPr>
          <p:cNvPicPr>
            <a:picLocks noChangeAspect="1"/>
          </p:cNvPicPr>
          <p:nvPr/>
        </p:nvPicPr>
        <p:blipFill>
          <a:blip r:embed="rId3"/>
          <a:stretch>
            <a:fillRect/>
          </a:stretch>
        </p:blipFill>
        <p:spPr>
          <a:xfrm>
            <a:off x="1389891" y="2797392"/>
            <a:ext cx="8505825" cy="34290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EE8DD40-8BAA-4DA9-981A-7179250CD113}"/>
              </a:ext>
            </a:extLst>
          </p:cNvPr>
          <p:cNvPicPr>
            <a:picLocks noChangeAspect="1"/>
          </p:cNvPicPr>
          <p:nvPr/>
        </p:nvPicPr>
        <p:blipFill>
          <a:blip r:embed="rId3"/>
          <a:stretch>
            <a:fillRect/>
          </a:stretch>
        </p:blipFill>
        <p:spPr>
          <a:xfrm>
            <a:off x="2613098" y="2951510"/>
            <a:ext cx="6829425" cy="27051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Get the dates of the first successful landing outcome on ground pad by using Min(date) by filtering on the missions with </a:t>
            </a:r>
            <a:r>
              <a:rPr lang="en-US" sz="2200" dirty="0" err="1">
                <a:solidFill>
                  <a:schemeClr val="accent3">
                    <a:lumMod val="25000"/>
                  </a:schemeClr>
                </a:solidFill>
                <a:latin typeface="Abadi"/>
              </a:rPr>
              <a:t>LaningOutcome</a:t>
            </a:r>
            <a:r>
              <a:rPr lang="en-US" sz="2200" dirty="0">
                <a:solidFill>
                  <a:schemeClr val="accent3">
                    <a:lumMod val="25000"/>
                  </a:schemeClr>
                </a:solidFill>
                <a:latin typeface="Abadi"/>
              </a:rPr>
              <a:t> as ‘Success’</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D59A4F0-7288-46A2-981C-BD93F6550091}"/>
              </a:ext>
            </a:extLst>
          </p:cNvPr>
          <p:cNvPicPr>
            <a:picLocks noChangeAspect="1"/>
          </p:cNvPicPr>
          <p:nvPr/>
        </p:nvPicPr>
        <p:blipFill>
          <a:blip r:embed="rId3"/>
          <a:stretch>
            <a:fillRect/>
          </a:stretch>
        </p:blipFill>
        <p:spPr>
          <a:xfrm>
            <a:off x="1875960" y="2831364"/>
            <a:ext cx="7134225" cy="26765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38200" y="365125"/>
            <a:ext cx="10515600" cy="1306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spcAft>
                <a:spcPts val="600"/>
              </a:spcAft>
            </a:pPr>
            <a:r>
              <a:rPr lang="en-US" sz="3700" dirty="0">
                <a:solidFill>
                  <a:srgbClr val="0B49CB"/>
                </a:solidFill>
                <a:latin typeface="Abadi"/>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4152774" cy="4303464"/>
          </a:xfrm>
          <a:prstGeom prst="rect">
            <a:avLst/>
          </a:prstGeom>
        </p:spPr>
        <p:txBody>
          <a:bodyPr vert="horz" lIns="91440" tIns="45720" rIns="91440" bIns="45720" rtlCol="0" anchor="ctr">
            <a:normAutofit/>
          </a:bodyPr>
          <a:lstStyle/>
          <a:p>
            <a:pPr marL="0">
              <a:spcBef>
                <a:spcPct val="0"/>
              </a:spcBef>
              <a:spcAft>
                <a:spcPts val="600"/>
              </a:spcAft>
              <a:buNone/>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marL="0">
              <a:spcBef>
                <a:spcPct val="0"/>
              </a:spcBef>
              <a:spcAft>
                <a:spcPts val="600"/>
              </a:spcAft>
              <a:buNone/>
            </a:pPr>
            <a:endParaRPr lang="en-US" sz="2200" dirty="0">
              <a:solidFill>
                <a:schemeClr val="accent3">
                  <a:lumMod val="25000"/>
                </a:schemeClr>
              </a:solidFill>
              <a:latin typeface="Abadi"/>
            </a:endParaRPr>
          </a:p>
        </p:txBody>
      </p:sp>
      <p:pic>
        <p:nvPicPr>
          <p:cNvPr id="3" name="Picture 2">
            <a:extLst>
              <a:ext uri="{FF2B5EF4-FFF2-40B4-BE49-F238E27FC236}">
                <a16:creationId xmlns:a16="http://schemas.microsoft.com/office/drawing/2014/main" id="{D5F99EA6-57D9-4501-B050-CFB8B9C92D06}"/>
              </a:ext>
            </a:extLst>
          </p:cNvPr>
          <p:cNvPicPr>
            <a:picLocks noChangeAspect="1"/>
          </p:cNvPicPr>
          <p:nvPr/>
        </p:nvPicPr>
        <p:blipFill rotWithShape="1">
          <a:blip r:embed="rId2"/>
          <a:srcRect l="7479" r="146" b="1"/>
          <a:stretch/>
        </p:blipFill>
        <p:spPr>
          <a:xfrm>
            <a:off x="5183500" y="1904282"/>
            <a:ext cx="6170299" cy="422480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28</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32088" y="1825625"/>
            <a:ext cx="468351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We used wildcard like ‘%’ to filter for WHERE </a:t>
            </a:r>
            <a:r>
              <a:rPr lang="en-US" sz="2200" dirty="0" err="1">
                <a:solidFill>
                  <a:schemeClr val="accent3">
                    <a:lumMod val="25000"/>
                  </a:schemeClr>
                </a:solidFill>
                <a:latin typeface="Abadi" panose="020B0604020104020204" pitchFamily="34" charset="0"/>
              </a:rPr>
              <a:t>MissionOutcome</a:t>
            </a:r>
            <a:r>
              <a:rPr lang="en-US" sz="2200" dirty="0">
                <a:solidFill>
                  <a:schemeClr val="accent3">
                    <a:lumMod val="25000"/>
                  </a:schemeClr>
                </a:solidFill>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A7F8EDE-7D15-4DB3-B3F1-5AB11EBC3D31}"/>
              </a:ext>
            </a:extLst>
          </p:cNvPr>
          <p:cNvPicPr>
            <a:picLocks noChangeAspect="1"/>
          </p:cNvPicPr>
          <p:nvPr/>
        </p:nvPicPr>
        <p:blipFill>
          <a:blip r:embed="rId3"/>
          <a:stretch>
            <a:fillRect/>
          </a:stretch>
        </p:blipFill>
        <p:spPr>
          <a:xfrm>
            <a:off x="365954" y="1625058"/>
            <a:ext cx="5276850" cy="51244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05054"/>
            <a:ext cx="10236921" cy="528567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Data Collection through API</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Data Collection with Web Scraping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Data Wrangling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Exploratory Data Analysis with SQL</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Exploratory Data Analysis with Data Visualization</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Interactive Visual Analytics with Folium</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Machine Learning Prediction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Exploratory Data Analysis result</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Interactive analytics in screenshots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Predictive Analytics result</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15521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We determined the booster that have carried the maximum payload using a subquery in the WHERE clause and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F30B7EB-E1D1-4979-AA63-C7A711D12019}"/>
              </a:ext>
            </a:extLst>
          </p:cNvPr>
          <p:cNvPicPr>
            <a:picLocks noChangeAspect="1"/>
          </p:cNvPicPr>
          <p:nvPr/>
        </p:nvPicPr>
        <p:blipFill>
          <a:blip r:embed="rId3"/>
          <a:stretch>
            <a:fillRect/>
          </a:stretch>
        </p:blipFill>
        <p:spPr>
          <a:xfrm>
            <a:off x="4928839" y="1170879"/>
            <a:ext cx="7170234" cy="552182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59190" cy="4351338"/>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used a combinations of the WHERE clause, LIKE, AND, and BETWEEN conditions to filter for failed landing outcomes in drone ship, their booster versions, and launch site names for year 2015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EF62C2B-52AB-472D-9CB4-BB7DA3EE0EDD}"/>
              </a:ext>
            </a:extLst>
          </p:cNvPr>
          <p:cNvPicPr>
            <a:picLocks noChangeAspect="1"/>
          </p:cNvPicPr>
          <p:nvPr/>
        </p:nvPicPr>
        <p:blipFill>
          <a:blip r:embed="rId3"/>
          <a:stretch>
            <a:fillRect/>
          </a:stretch>
        </p:blipFill>
        <p:spPr>
          <a:xfrm>
            <a:off x="5029201" y="1427356"/>
            <a:ext cx="6802243" cy="435133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969258"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Selected Landing outcomes and the COUNT of landing outcomes from the data and used the WHERE clause to filter for landing outcomes BETWEEN 2010-06-04 to 2010-03-20. </a:t>
            </a:r>
          </a:p>
          <a:p>
            <a:pPr>
              <a:lnSpc>
                <a:spcPct val="100000"/>
              </a:lnSpc>
              <a:spcBef>
                <a:spcPts val="1400"/>
              </a:spcBef>
            </a:pPr>
            <a:r>
              <a:rPr lang="en-US" sz="1800" dirty="0">
                <a:solidFill>
                  <a:schemeClr val="accent3">
                    <a:lumMod val="25000"/>
                  </a:schemeClr>
                </a:solidFill>
                <a:latin typeface="Abadi"/>
              </a:rPr>
              <a:t>Then applied the GROUP BY clause to group the landing outcomes and the ORDER BY 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4FDA1CD-B210-469E-BFD6-4241E0FB768F}"/>
              </a:ext>
            </a:extLst>
          </p:cNvPr>
          <p:cNvPicPr>
            <a:picLocks noChangeAspect="1"/>
          </p:cNvPicPr>
          <p:nvPr/>
        </p:nvPicPr>
        <p:blipFill>
          <a:blip r:embed="rId3"/>
          <a:stretch>
            <a:fillRect/>
          </a:stretch>
        </p:blipFill>
        <p:spPr>
          <a:xfrm>
            <a:off x="4886093" y="1501992"/>
            <a:ext cx="6858000" cy="47244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26995"/>
            <a:ext cx="10436965" cy="104767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sites in map are marked in red.  And one observation is that all sites are near the sea.</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a:t>
            </a:r>
          </a:p>
        </p:txBody>
      </p:sp>
      <p:pic>
        <p:nvPicPr>
          <p:cNvPr id="4098" name="Picture 2">
            <a:extLst>
              <a:ext uri="{FF2B5EF4-FFF2-40B4-BE49-F238E27FC236}">
                <a16:creationId xmlns:a16="http://schemas.microsoft.com/office/drawing/2014/main" id="{A549F6C4-141E-4072-95F5-079325B6F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947" y="2456660"/>
            <a:ext cx="10094993" cy="413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2" y="1427357"/>
            <a:ext cx="4136526" cy="4304370"/>
          </a:xfrm>
          <a:prstGeom prst="rect">
            <a:avLst/>
          </a:prstGeom>
        </p:spPr>
        <p:txBody>
          <a:bodyPr lIns="91440" tIns="45720" rIns="91440" bIns="45720" anchor="t">
            <a:normAutofit/>
          </a:bodyPr>
          <a:lstStyle/>
          <a:p>
            <a:pPr>
              <a:spcBef>
                <a:spcPts val="1400"/>
              </a:spcBef>
            </a:pPr>
            <a:r>
              <a:rPr lang="en-US" sz="2200" dirty="0">
                <a:solidFill>
                  <a:schemeClr val="accent3">
                    <a:lumMod val="25000"/>
                  </a:schemeClr>
                </a:solidFill>
                <a:latin typeface="Abadi"/>
              </a:rPr>
              <a:t>From the color-labeled markers in marker clusters, you should be able to easily identify which launch sites have relatively high success rates.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Successful and Unsuccessful Launch Sites</a:t>
            </a:r>
          </a:p>
        </p:txBody>
      </p:sp>
      <p:pic>
        <p:nvPicPr>
          <p:cNvPr id="5122" name="Picture 2">
            <a:extLst>
              <a:ext uri="{FF2B5EF4-FFF2-40B4-BE49-F238E27FC236}">
                <a16:creationId xmlns:a16="http://schemas.microsoft.com/office/drawing/2014/main" id="{D559E2A9-1EFC-4D5F-9971-050E7AEB9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015" y="1427357"/>
            <a:ext cx="6906322" cy="5137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701839"/>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025FC2E9-BE70-4562-97F3-7BBE5285D5E8}"/>
              </a:ext>
            </a:extLst>
          </p:cNvPr>
          <p:cNvPicPr>
            <a:picLocks noChangeAspect="1"/>
          </p:cNvPicPr>
          <p:nvPr/>
        </p:nvPicPr>
        <p:blipFill>
          <a:blip r:embed="rId3"/>
          <a:stretch>
            <a:fillRect/>
          </a:stretch>
        </p:blipFill>
        <p:spPr>
          <a:xfrm>
            <a:off x="734029" y="2421147"/>
            <a:ext cx="10551582" cy="420965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4" name="Picture 3">
            <a:extLst>
              <a:ext uri="{FF2B5EF4-FFF2-40B4-BE49-F238E27FC236}">
                <a16:creationId xmlns:a16="http://schemas.microsoft.com/office/drawing/2014/main" id="{1755883D-F9A1-43A6-A565-0E01F2E0F862}"/>
              </a:ext>
            </a:extLst>
          </p:cNvPr>
          <p:cNvPicPr>
            <a:picLocks noChangeAspect="1"/>
          </p:cNvPicPr>
          <p:nvPr/>
        </p:nvPicPr>
        <p:blipFill>
          <a:blip r:embed="rId3"/>
          <a:stretch>
            <a:fillRect/>
          </a:stretch>
        </p:blipFill>
        <p:spPr>
          <a:xfrm>
            <a:off x="200025" y="1558310"/>
            <a:ext cx="11991975" cy="51435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4" name="Picture 3">
            <a:extLst>
              <a:ext uri="{FF2B5EF4-FFF2-40B4-BE49-F238E27FC236}">
                <a16:creationId xmlns:a16="http://schemas.microsoft.com/office/drawing/2014/main" id="{F3F8DE05-49F0-481C-94CA-D7E7F44675CB}"/>
              </a:ext>
            </a:extLst>
          </p:cNvPr>
          <p:cNvPicPr>
            <a:picLocks noChangeAspect="1"/>
          </p:cNvPicPr>
          <p:nvPr/>
        </p:nvPicPr>
        <p:blipFill>
          <a:blip r:embed="rId3"/>
          <a:stretch>
            <a:fillRect/>
          </a:stretch>
        </p:blipFill>
        <p:spPr>
          <a:xfrm>
            <a:off x="1728787" y="1575900"/>
            <a:ext cx="8734425" cy="47434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16205"/>
            <a:ext cx="10629904" cy="522992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nSpc>
                <a:spcPct val="100000"/>
              </a:lnSpc>
              <a:spcBef>
                <a:spcPts val="1400"/>
              </a:spcBef>
              <a:buNone/>
            </a:pPr>
            <a:r>
              <a:rPr lang="en-US" sz="22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So, if we can determine if the first stage will land, we can determine the cost of a launch. This information can be used if an alternate company wants to bid against space X for a rocket launch. The goal of this project to predict if the first stage will land successfully using a Machine Learning model.</a:t>
            </a:r>
          </a:p>
          <a:p>
            <a:pPr marL="457200" lvl="1"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spcBef>
                <a:spcPts val="1400"/>
              </a:spcBef>
              <a:buNone/>
            </a:pPr>
            <a:r>
              <a:rPr lang="en-US" sz="2200" dirty="0">
                <a:solidFill>
                  <a:schemeClr val="accent3">
                    <a:lumMod val="25000"/>
                  </a:schemeClr>
                </a:solidFill>
                <a:latin typeface="Abadi" panose="020B0604020104020204" pitchFamily="34" charset="0"/>
              </a:rPr>
              <a:t>- What factors determine if the rocket will land successfully?</a:t>
            </a:r>
          </a:p>
          <a:p>
            <a:pPr marL="457200" lvl="1" indent="0">
              <a:spcBef>
                <a:spcPts val="1400"/>
              </a:spcBef>
              <a:buNone/>
            </a:pPr>
            <a:r>
              <a:rPr lang="en-US" sz="2200" dirty="0">
                <a:solidFill>
                  <a:schemeClr val="accent3">
                    <a:lumMod val="25000"/>
                  </a:schemeClr>
                </a:solidFill>
                <a:latin typeface="Abadi" panose="020B0604020104020204" pitchFamily="34" charset="0"/>
              </a:rPr>
              <a:t>- The interaction amongst various features that determine the success rate of a successful</a:t>
            </a:r>
          </a:p>
          <a:p>
            <a:pPr marL="457200" lvl="1" indent="0">
              <a:spcBef>
                <a:spcPts val="1400"/>
              </a:spcBef>
              <a:buNone/>
            </a:pPr>
            <a:r>
              <a:rPr lang="en-US" sz="2200" dirty="0">
                <a:solidFill>
                  <a:schemeClr val="accent3">
                    <a:lumMod val="25000"/>
                  </a:schemeClr>
                </a:solidFill>
                <a:latin typeface="Abadi" panose="020B0604020104020204" pitchFamily="34" charset="0"/>
              </a:rPr>
              <a:t>landing.</a:t>
            </a:r>
          </a:p>
          <a:p>
            <a:pPr marL="457200" lvl="1" indent="0">
              <a:spcBef>
                <a:spcPts val="1400"/>
              </a:spcBef>
              <a:buNone/>
            </a:pPr>
            <a:r>
              <a:rPr lang="en-US" sz="2200" dirty="0">
                <a:solidFill>
                  <a:schemeClr val="accent3">
                    <a:lumMod val="25000"/>
                  </a:schemeClr>
                </a:solidFill>
                <a:latin typeface="Abadi" panose="020B0604020104020204" pitchFamily="34" charset="0"/>
              </a:rPr>
              <a:t>- 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 for all sites, with different</a:t>
            </a:r>
          </a:p>
          <a:p>
            <a:r>
              <a:rPr lang="en-US" dirty="0">
                <a:solidFill>
                  <a:srgbClr val="0B49CB"/>
                </a:solidFill>
                <a:latin typeface="Abadi"/>
              </a:rPr>
              <a:t>payload selected in the range slider</a:t>
            </a:r>
          </a:p>
        </p:txBody>
      </p:sp>
      <p:pic>
        <p:nvPicPr>
          <p:cNvPr id="4" name="Picture 3">
            <a:extLst>
              <a:ext uri="{FF2B5EF4-FFF2-40B4-BE49-F238E27FC236}">
                <a16:creationId xmlns:a16="http://schemas.microsoft.com/office/drawing/2014/main" id="{5CB9E631-FF21-4374-A202-95DAA0B70C16}"/>
              </a:ext>
            </a:extLst>
          </p:cNvPr>
          <p:cNvPicPr>
            <a:picLocks noChangeAspect="1"/>
          </p:cNvPicPr>
          <p:nvPr/>
        </p:nvPicPr>
        <p:blipFill>
          <a:blip r:embed="rId3"/>
          <a:stretch>
            <a:fillRect/>
          </a:stretch>
        </p:blipFill>
        <p:spPr>
          <a:xfrm>
            <a:off x="88973" y="1720273"/>
            <a:ext cx="11877675" cy="430530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86863"/>
            <a:ext cx="10515600" cy="75489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classification model has best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2749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0E1A4A28-F440-4EBB-B5E2-FA430C000CF8}"/>
              </a:ext>
            </a:extLst>
          </p:cNvPr>
          <p:cNvPicPr>
            <a:picLocks noChangeAspect="1"/>
          </p:cNvPicPr>
          <p:nvPr/>
        </p:nvPicPr>
        <p:blipFill>
          <a:blip r:embed="rId3"/>
          <a:stretch>
            <a:fillRect/>
          </a:stretch>
        </p:blipFill>
        <p:spPr>
          <a:xfrm>
            <a:off x="906389" y="2341757"/>
            <a:ext cx="10515601" cy="397122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889760"/>
            <a:ext cx="5325989" cy="381158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65EF7741-3922-4A9A-99AC-047D1CC5D09F}"/>
              </a:ext>
            </a:extLst>
          </p:cNvPr>
          <p:cNvPicPr>
            <a:picLocks noChangeAspect="1"/>
          </p:cNvPicPr>
          <p:nvPr/>
        </p:nvPicPr>
        <p:blipFill>
          <a:blip r:embed="rId3"/>
          <a:stretch>
            <a:fillRect/>
          </a:stretch>
        </p:blipFill>
        <p:spPr>
          <a:xfrm>
            <a:off x="6232536" y="1889760"/>
            <a:ext cx="5053075" cy="381158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04233"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 </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 </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started to increase in 2013 till 2020. </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 </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web scraping from Wikipedia and SpaceX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9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5054"/>
            <a:ext cx="10515600" cy="5452945"/>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The objective was to extract the launch records as HTML table, parse the table and</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convert it 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future analysis.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Data collection was done using get request to the SpaceX API.</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Next, decoded the response content as a Json using .json() function call and turn it</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Then cleaned the data, handled missing values by filling in missing values where</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necessary.</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In addition, performed web scraping from Wikipedia for Falcon 9 launch records with</a:t>
            </a:r>
          </a:p>
          <a:p>
            <a:pPr marL="457200" lvl="1" indent="0">
              <a:lnSpc>
                <a:spcPct val="100000"/>
              </a:lnSpc>
              <a:spcBef>
                <a:spcPts val="1400"/>
              </a:spcBef>
              <a:buNone/>
            </a:pP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 </a:t>
            </a:r>
            <a:r>
              <a:rPr lang="en-US" sz="2200" dirty="0">
                <a:solidFill>
                  <a:schemeClr val="accent3">
                    <a:lumMod val="25000"/>
                  </a:schemeClr>
                </a:solidFill>
                <a:latin typeface="Abadi" panose="020B0604020104020204" pitchFamily="34" charset="0"/>
                <a:hlinkClick r:id="rId3"/>
              </a:rPr>
              <a:t>https://github.com/Haripriya9851/IBM-Data-Professional-Certificate/blob/main/Capstone%20Project%20-%20IBM%20Professional%20Certificate/SpaceX-data-collection-api.ipynb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244476"/>
            <a:ext cx="10515600" cy="5873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A566B30D-8E93-408E-A20E-312AF2A70A06}"/>
              </a:ext>
            </a:extLst>
          </p:cNvPr>
          <p:cNvPicPr>
            <a:picLocks noChangeAspect="1"/>
          </p:cNvPicPr>
          <p:nvPr/>
        </p:nvPicPr>
        <p:blipFill>
          <a:blip r:embed="rId4"/>
          <a:stretch>
            <a:fillRect/>
          </a:stretch>
        </p:blipFill>
        <p:spPr>
          <a:xfrm>
            <a:off x="5910262" y="1382751"/>
            <a:ext cx="5461000" cy="464339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871935" y="6466897"/>
            <a:ext cx="2743200" cy="401638"/>
          </a:xfrm>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81137"/>
            <a:ext cx="3932238" cy="45270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 </a:t>
            </a:r>
            <a:r>
              <a:rPr lang="en-US" sz="2200" dirty="0">
                <a:solidFill>
                  <a:schemeClr val="accent3">
                    <a:lumMod val="25000"/>
                  </a:schemeClr>
                </a:solidFill>
                <a:latin typeface="Abadi" panose="020B0604020104020204" pitchFamily="34" charset="0"/>
                <a:hlinkClick r:id="rId3"/>
              </a:rPr>
              <a:t>https://github.com/Haripriya9851/IBM-Data-Professional-Certificate/blob/main/Capstone%20Project%20-%20IBM%20Professional%20Certificate/SpaceX_data_collection_by_web_scrapping.ipynb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a:extLst>
              <a:ext uri="{FF2B5EF4-FFF2-40B4-BE49-F238E27FC236}">
                <a16:creationId xmlns:a16="http://schemas.microsoft.com/office/drawing/2014/main" id="{FECA4DF7-CAA1-4C06-AE89-930122F30203}"/>
              </a:ext>
            </a:extLst>
          </p:cNvPr>
          <p:cNvPicPr>
            <a:picLocks noChangeAspect="1"/>
          </p:cNvPicPr>
          <p:nvPr/>
        </p:nvPicPr>
        <p:blipFill>
          <a:blip r:embed="rId4"/>
          <a:stretch>
            <a:fillRect/>
          </a:stretch>
        </p:blipFill>
        <p:spPr>
          <a:xfrm>
            <a:off x="5910261" y="1392499"/>
            <a:ext cx="5461001" cy="491570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248</TotalTime>
  <Words>2122</Words>
  <Application>Microsoft Office PowerPoint</Application>
  <PresentationFormat>Widescreen</PresentationFormat>
  <Paragraphs>233</Paragraphs>
  <Slides>45</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Abadi</vt:lpstr>
      <vt:lpstr>-apple-system</vt:lpstr>
      <vt:lpstr>Arial</vt:lpstr>
      <vt:lpstr>Calibri</vt:lpstr>
      <vt:lpstr>Calibri Light</vt:lpstr>
      <vt:lpstr>IBM Plex Mono SemiBold</vt:lpstr>
      <vt:lpstr>IBM Plex Mono Text</vt:lpstr>
      <vt:lpstr>var(--jp-code-font-family)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Hari priya, R (R.)</cp:lastModifiedBy>
  <cp:revision>232</cp:revision>
  <dcterms:created xsi:type="dcterms:W3CDTF">2021-04-29T18:58:34Z</dcterms:created>
  <dcterms:modified xsi:type="dcterms:W3CDTF">2022-05-24T10:50:11Z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